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0A08"/>
    <a:srgbClr val="5E403C"/>
    <a:srgbClr val="745146"/>
    <a:srgbClr val="FFCC99"/>
    <a:srgbClr val="2B3688"/>
    <a:srgbClr val="2F7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14" y="13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766663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92" y="0"/>
            <a:ext cx="24397992" cy="137306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2500963"/>
            <a:ext cx="24397992" cy="1241376"/>
          </a:xfrm>
          <a:prstGeom prst="rect">
            <a:avLst/>
          </a:prstGeom>
          <a:solidFill>
            <a:srgbClr val="2B3688"/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0" name="IT Services"/>
          <p:cNvSpPr txBox="1"/>
          <p:nvPr/>
        </p:nvSpPr>
        <p:spPr>
          <a:xfrm>
            <a:off x="454696" y="12651849"/>
            <a:ext cx="3096344" cy="87203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5000" b="1">
                <a:solidFill>
                  <a:srgbClr val="2B3688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marR="0" lvl="0" indent="0" defTabSz="14605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000" b="1" i="0" u="none" strike="noStrike" kern="0" cap="none" spc="0" normalizeH="0" baseline="0" noProof="0" dirty="0">
                <a:ln>
                  <a:noFill/>
                </a:ln>
                <a:solidFill>
                  <a:srgbClr val="2B3688"/>
                </a:solidFill>
                <a:effectLst/>
                <a:uLnTx/>
                <a:uFillTx/>
                <a:latin typeface="PT Sans"/>
                <a:ea typeface="PT Sans"/>
                <a:sym typeface="PT Sans"/>
              </a:rPr>
              <a:t>IT Services</a:t>
            </a:r>
          </a:p>
        </p:txBody>
      </p:sp>
      <p:sp>
        <p:nvSpPr>
          <p:cNvPr id="11" name="Need help? Call IT Service Desk on +44 (0)1202 9 65515."/>
          <p:cNvSpPr txBox="1"/>
          <p:nvPr/>
        </p:nvSpPr>
        <p:spPr>
          <a:xfrm>
            <a:off x="17304568" y="12893530"/>
            <a:ext cx="6624736" cy="452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 defTabSz="642937">
              <a:spcBef>
                <a:spcPts val="7700"/>
              </a:spcBef>
              <a:defRPr sz="16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marR="0" lvl="0" indent="0" algn="r" defTabSz="642937" eaLnBrk="1" fontAlgn="auto" latinLnBrk="0" hangingPunct="1">
              <a:lnSpc>
                <a:spcPct val="100000"/>
              </a:lnSpc>
              <a:spcBef>
                <a:spcPts val="7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Sans"/>
                <a:ea typeface="PT Sans"/>
                <a:sym typeface="PT Sans"/>
              </a:rPr>
              <a:t>Need help? Call IT Service Desk on +44 (0)1202 9 65515.</a:t>
            </a:r>
          </a:p>
        </p:txBody>
      </p:sp>
      <p:pic>
        <p:nvPicPr>
          <p:cNvPr id="15" name="officeArt object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680" y="233264"/>
            <a:ext cx="2218159" cy="232431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127104" y="2373809"/>
            <a:ext cx="6120680" cy="1621597"/>
          </a:xfrm>
          <a:prstGeom prst="rect">
            <a:avLst/>
          </a:prstGeom>
          <a:solidFill>
            <a:srgbClr val="2D0A08"/>
          </a:solidFill>
          <a:ln w="5715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T Sans" panose="020B0503020203020204" pitchFamily="34" charset="0"/>
                <a:ea typeface="PT Sans" panose="020B0503020203020204" pitchFamily="34" charset="0"/>
                <a:sym typeface="Helvetica Light"/>
              </a:rPr>
              <a:t>Be aware</a:t>
            </a:r>
            <a:r>
              <a:rPr kumimoji="0" lang="en-GB" sz="4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T Sans" panose="020B0503020203020204" pitchFamily="34" charset="0"/>
                <a:ea typeface="PT Sans" panose="020B0503020203020204" pitchFamily="34" charset="0"/>
                <a:sym typeface="Helvetica Light"/>
              </a:rPr>
              <a:t> of websites with amazing </a:t>
            </a:r>
            <a:r>
              <a:rPr kumimoji="0" lang="en-GB" sz="4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T Sans" panose="020B0503020203020204" pitchFamily="34" charset="0"/>
                <a:ea typeface="PT Sans" panose="020B0503020203020204" pitchFamily="34" charset="0"/>
                <a:sym typeface="Helvetica Light"/>
              </a:rPr>
              <a:t>deals</a:t>
            </a:r>
            <a:endParaRPr kumimoji="0" lang="en-GB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PT Sans" panose="020B0503020203020204" pitchFamily="34" charset="0"/>
              <a:ea typeface="PT Sans" panose="020B0503020203020204" pitchFamily="34" charset="0"/>
              <a:sym typeface="Helvetica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11680" y="7196878"/>
            <a:ext cx="11044942" cy="1252265"/>
          </a:xfrm>
          <a:prstGeom prst="rect">
            <a:avLst/>
          </a:prstGeom>
          <a:solidFill>
            <a:srgbClr val="2D0A08"/>
          </a:solidFill>
          <a:ln w="5715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When </a:t>
            </a:r>
            <a:r>
              <a:rPr lang="en-GB" sz="36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making a payment to an individual, never transfer the money directly into their bank </a:t>
            </a:r>
            <a:r>
              <a:rPr lang="en-GB" sz="3600" dirty="0" smtClean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account.  </a:t>
            </a:r>
            <a:endParaRPr lang="en-GB" sz="3600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7104" y="4305836"/>
            <a:ext cx="12889432" cy="698267"/>
          </a:xfrm>
          <a:prstGeom prst="rect">
            <a:avLst/>
          </a:prstGeom>
          <a:solidFill>
            <a:srgbClr val="2D0A08"/>
          </a:solidFill>
          <a:ln w="5715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Fraudsters create bogus websites with </a:t>
            </a:r>
            <a:r>
              <a:rPr lang="en-GB" sz="3600" dirty="0" smtClean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convincing </a:t>
            </a:r>
            <a:r>
              <a:rPr lang="en-GB" sz="36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graphics.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2168" y="5074122"/>
            <a:ext cx="12097344" cy="698267"/>
          </a:xfrm>
          <a:prstGeom prst="rect">
            <a:avLst/>
          </a:prstGeom>
          <a:solidFill>
            <a:srgbClr val="2D0A08"/>
          </a:solidFill>
          <a:ln w="5715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Offering products or services at extremely low prices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21178" y="5858501"/>
            <a:ext cx="17431862" cy="1252265"/>
          </a:xfrm>
          <a:prstGeom prst="rect">
            <a:avLst/>
          </a:prstGeom>
          <a:solidFill>
            <a:srgbClr val="2D0A08"/>
          </a:solidFill>
          <a:ln w="5715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Some websites will redirect you to a third-party payment service. Ensure that these sites are secure before you make your payment.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696056" y="8510543"/>
            <a:ext cx="5400600" cy="1252265"/>
          </a:xfrm>
          <a:prstGeom prst="rect">
            <a:avLst/>
          </a:prstGeom>
          <a:solidFill>
            <a:srgbClr val="2D0A08"/>
          </a:solidFill>
          <a:ln w="5715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rPr>
              <a:t>Use secure payment sites such as PayPal</a:t>
            </a:r>
            <a:endParaRPr lang="en-GB" sz="3600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0446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4C4781120F6B419EF128C5DE6313FB" ma:contentTypeVersion="36" ma:contentTypeDescription="Create a new document." ma:contentTypeScope="" ma:versionID="b4a522a958965903c7e206b5215ff6b9">
  <xsd:schema xmlns:xsd="http://www.w3.org/2001/XMLSchema" xmlns:xs="http://www.w3.org/2001/XMLSchema" xmlns:p="http://schemas.microsoft.com/office/2006/metadata/properties" xmlns:ns2="7845b4e5-581f-4554-8843-a411c9829904" xmlns:ns3="http://schemas.microsoft.com/sharepoint/v3/fields" xmlns:ns4="D259749B-A2FA-4762-BAAE-748A846B9902" targetNamespace="http://schemas.microsoft.com/office/2006/metadata/properties" ma:root="true" ma:fieldsID="799040dc7c0bce0ea0256fdfb1b4983f" ns2:_="" ns3:_="" ns4:_="">
    <xsd:import namespace="7845b4e5-581f-4554-8843-a411c9829904"/>
    <xsd:import namespace="http://schemas.microsoft.com/sharepoint/v3/fields"/>
    <xsd:import namespace="D259749B-A2FA-4762-BAAE-748A846B990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Status" minOccurs="0"/>
                <xsd:element ref="ns4:Description0" minOccurs="0"/>
                <xsd:element ref="ns4:Author0" minOccurs="0"/>
                <xsd:element ref="ns4:School_x002f_PS" minOccurs="0"/>
                <xsd:element ref="ns4:Published_x0020_Date" minOccurs="0"/>
                <xsd:element ref="ns4:Expiry_x0020_Date" minOccurs="0"/>
                <xsd:element ref="ns4:Target_x0020_Audiences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45b4e5-581f-4554-8843-a411c98299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1" nillable="true" ma:displayName="Category" ma:format="Dropdown" ma:internalName="_Status" ma:readOnly="false">
      <xsd:simpleType>
        <xsd:union memberTypes="dms:Text">
          <xsd:simpleType>
            <xsd:restriction base="dms:Choice">
              <xsd:enumeration value="Corporate"/>
              <xsd:enumeration value="Delivery Plans"/>
              <xsd:enumeration value="Diversity and Equality"/>
              <xsd:enumeration value="Environment"/>
              <xsd:enumeration value="Finance"/>
              <xsd:enumeration value="Fire"/>
              <xsd:enumeration value="Fusion"/>
              <xsd:enumeration value="Health &amp; Safety"/>
              <xsd:enumeration value="HSS"/>
              <xsd:enumeration value="Information Security"/>
              <xsd:enumeration value="Initiatives and Projects"/>
              <xsd:enumeration value="IT Services"/>
              <xsd:enumeration value="Legal"/>
              <xsd:enumeration value="People"/>
              <xsd:enumeration value="Procurement"/>
              <xsd:enumeration value="Research"/>
              <xsd:enumeration value="Strategic"/>
              <xsd:enumeration value="Student Policies, Procedures &amp; Regulations"/>
              <xsd:enumeration value="Student Voic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9749B-A2FA-4762-BAAE-748A846B9902" elementFormDefault="qualified">
    <xsd:import namespace="http://schemas.microsoft.com/office/2006/documentManagement/types"/>
    <xsd:import namespace="http://schemas.microsoft.com/office/infopath/2007/PartnerControls"/>
    <xsd:element name="Description0" ma:index="12" nillable="true" ma:displayName="Description" ma:internalName="Description0" ma:readOnly="false">
      <xsd:simpleType>
        <xsd:restriction base="dms:Text"/>
      </xsd:simpleType>
    </xsd:element>
    <xsd:element name="Author0" ma:index="14" nillable="true" ma:displayName="Author" ma:list="UserInfo" ma:SharePointGroup="0" ma:internalName="Author0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hool_x002f_PS" ma:index="15" nillable="true" ma:displayName="Faculty/PS" ma:list="{EAC109AF-6888-4703-91C4-EBDD892487A8}" ma:internalName="School_x002f_P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ed_x0020_Date" ma:index="16" nillable="true" ma:displayName="Published Date" ma:default="[today]" ma:format="DateOnly" ma:internalName="Published_x0020_Date" ma:readOnly="false">
      <xsd:simpleType>
        <xsd:restriction base="dms:DateTime"/>
      </xsd:simpleType>
    </xsd:element>
    <xsd:element name="Expiry_x0020_Date" ma:index="17" nillable="true" ma:displayName="Review Date" ma:format="DateOnly" ma:internalName="Expiry_x0020_Date" ma:readOnly="false">
      <xsd:simpleType>
        <xsd:restriction base="dms:DateTime"/>
      </xsd:simpleType>
    </xsd:element>
    <xsd:element name="Target_x0020_Audiences" ma:index="18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3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Category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chool_x002f_PS xmlns="D259749B-A2FA-4762-BAAE-748A846B9902"/>
    <Author0 xmlns="D259749B-A2FA-4762-BAAE-748A846B9902">
      <UserInfo>
        <DisplayName>i:0#.w|staff\ekaragiannis</DisplayName>
        <AccountId>2692</AccountId>
        <AccountType/>
      </UserInfo>
      <UserInfo>
        <DisplayName>i:0#.w|staff\rdelmo</DisplayName>
        <AccountId>1004</AccountId>
        <AccountType/>
      </UserInfo>
    </Author0>
    <Target_x0020_Audiences xmlns="D259749B-A2FA-4762-BAAE-748A846B9902" xsi:nil="true"/>
    <_Status xmlns="http://schemas.microsoft.com/sharepoint/v3/fields" xsi:nil="true"/>
    <Published_x0020_Date xmlns="D259749B-A2FA-4762-BAAE-748A846B9902">2018-11-29T00:00:00+00:00</Published_x0020_Date>
    <Description0 xmlns="D259749B-A2FA-4762-BAAE-748A846B9902">Christmas fraud</Description0>
    <Expiry_x0020_Date xmlns="D259749B-A2FA-4762-BAAE-748A846B9902">2019-11-29T00:00:00+00:00</Expiry_x0020_Date>
    <_dlc_DocId xmlns="7845b4e5-581f-4554-8843-a411c9829904">ZXDD766ENQDJ-737846793-3074</_dlc_DocId>
    <_dlc_DocIdUrl xmlns="7845b4e5-581f-4554-8843-a411c9829904">
      <Url>https://intranetsp.bournemouth.ac.uk/_layouts/15/DocIdRedir.aspx?ID=ZXDD766ENQDJ-737846793-3074</Url>
      <Description>ZXDD766ENQDJ-737846793-3074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6492FB1-6CF6-4479-87FB-EF3B6328532C}"/>
</file>

<file path=customXml/itemProps2.xml><?xml version="1.0" encoding="utf-8"?>
<ds:datastoreItem xmlns:ds="http://schemas.openxmlformats.org/officeDocument/2006/customXml" ds:itemID="{ED4BEBB0-F18E-49DE-8ADD-678E03BEAA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73B8CA-17CE-4B1C-A30F-AEF053E73E26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FCC25C8B-0576-4376-9EBB-73539C849BA1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Helvetica Light</vt:lpstr>
      <vt:lpstr>Helvetica Neue</vt:lpstr>
      <vt:lpstr>PT Sans</vt:lpstr>
      <vt:lpstr>Wingdings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Evangelos Karagiannis</dc:creator>
  <cp:keywords>Christmas Fraud December 2018</cp:keywords>
  <cp:lastModifiedBy>Evangelos Karagiannis</cp:lastModifiedBy>
  <cp:revision>15</cp:revision>
  <dcterms:modified xsi:type="dcterms:W3CDTF">2018-11-29T10:43:50Z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0x010100FE4C4781120F6B419EF128C5DE6313FB</vt:lpwstr>
  </property>
  <property fmtid="{D5CDD505-2E9C-101B-9397-08002B2CF9AE}" pid="3" name="_dlc_DocIdItemGuid">
    <vt:lpwstr>fb6273a6-443a-4e40-8106-22c1040b5d52</vt:lpwstr>
  </property>
</Properties>
</file>